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5"/>
  </p:notesMasterIdLst>
  <p:sldIdLst>
    <p:sldId id="256" r:id="rId2"/>
    <p:sldId id="296" r:id="rId3"/>
    <p:sldId id="264" r:id="rId4"/>
    <p:sldId id="258" r:id="rId5"/>
    <p:sldId id="260" r:id="rId6"/>
    <p:sldId id="272" r:id="rId7"/>
    <p:sldId id="263" r:id="rId8"/>
    <p:sldId id="297" r:id="rId9"/>
    <p:sldId id="298" r:id="rId10"/>
    <p:sldId id="265" r:id="rId11"/>
    <p:sldId id="270" r:id="rId12"/>
    <p:sldId id="327" r:id="rId13"/>
    <p:sldId id="266" r:id="rId14"/>
    <p:sldId id="271" r:id="rId15"/>
    <p:sldId id="259" r:id="rId16"/>
    <p:sldId id="299" r:id="rId17"/>
    <p:sldId id="326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</p:sldIdLst>
  <p:sldSz cx="9144000" cy="5143500" type="screen16x9"/>
  <p:notesSz cx="6858000" cy="9144000"/>
  <p:embeddedFontLst>
    <p:embeddedFont>
      <p:font typeface="Anaheim" panose="020B0604020202020204" charset="0"/>
      <p:regular r:id="rId46"/>
      <p:bold r:id="rId47"/>
    </p:embeddedFont>
    <p:embeddedFont>
      <p:font typeface="Archivo" panose="020B0604020202020204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  <p:italic r:id="rId53"/>
    </p:embeddedFont>
    <p:embeddedFont>
      <p:font typeface="Oswald" panose="00000500000000000000" pitchFamily="2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F21173E-1BA9-43FE-B9BE-AC63AA449066}">
          <p14:sldIdLst>
            <p14:sldId id="256"/>
            <p14:sldId id="296"/>
            <p14:sldId id="264"/>
            <p14:sldId id="258"/>
            <p14:sldId id="260"/>
            <p14:sldId id="272"/>
            <p14:sldId id="263"/>
            <p14:sldId id="297"/>
            <p14:sldId id="298"/>
            <p14:sldId id="265"/>
            <p14:sldId id="270"/>
            <p14:sldId id="327"/>
            <p14:sldId id="266"/>
            <p14:sldId id="271"/>
            <p14:sldId id="259"/>
            <p14:sldId id="299"/>
            <p14:sldId id="326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62090-5A85-43B2-A465-280A91718E68}">
  <a:tblStyle styleId="{22962090-5A85-43B2-A465-280A91718E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88EE83-FC29-4C55-B9F7-55C66457A7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EB5E998-4B84-B0EC-B7B1-E2D06F29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dfce81f19_0_45:notes">
            <a:extLst>
              <a:ext uri="{FF2B5EF4-FFF2-40B4-BE49-F238E27FC236}">
                <a16:creationId xmlns:a16="http://schemas.microsoft.com/office/drawing/2014/main" id="{7039E512-CD88-2FA3-F36D-C2D735FA0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dfce81f19_0_45:notes">
            <a:extLst>
              <a:ext uri="{FF2B5EF4-FFF2-40B4-BE49-F238E27FC236}">
                <a16:creationId xmlns:a16="http://schemas.microsoft.com/office/drawing/2014/main" id="{DA23B712-B0C3-FB3E-8623-0EC8582C5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2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4739C654-EEF9-3CA8-7D42-8920A3F8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4d99d1a72_0_57:notes">
            <a:extLst>
              <a:ext uri="{FF2B5EF4-FFF2-40B4-BE49-F238E27FC236}">
                <a16:creationId xmlns:a16="http://schemas.microsoft.com/office/drawing/2014/main" id="{74263CAC-20FF-44FC-7EE6-AE46FDB3A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4d99d1a72_0_57:notes">
            <a:extLst>
              <a:ext uri="{FF2B5EF4-FFF2-40B4-BE49-F238E27FC236}">
                <a16:creationId xmlns:a16="http://schemas.microsoft.com/office/drawing/2014/main" id="{618C0B51-B186-9EF1-C6EF-F1CBF87B0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24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629E0429-57CA-4E58-BA6F-CF9A26AD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4d99d1a72_0_57:notes">
            <a:extLst>
              <a:ext uri="{FF2B5EF4-FFF2-40B4-BE49-F238E27FC236}">
                <a16:creationId xmlns:a16="http://schemas.microsoft.com/office/drawing/2014/main" id="{5A07FF30-4A96-A522-7FAB-FAFDCC61F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4d99d1a72_0_57:notes">
            <a:extLst>
              <a:ext uri="{FF2B5EF4-FFF2-40B4-BE49-F238E27FC236}">
                <a16:creationId xmlns:a16="http://schemas.microsoft.com/office/drawing/2014/main" id="{033AA59C-D439-6483-0E6B-9AC5B8EC7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5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7711" y="-433779"/>
            <a:ext cx="9459421" cy="6011059"/>
            <a:chOff x="-157711" y="-433779"/>
            <a:chExt cx="9459421" cy="6011059"/>
          </a:xfrm>
        </p:grpSpPr>
        <p:sp>
          <p:nvSpPr>
            <p:cNvPr id="10" name="Google Shape;10;p2"/>
            <p:cNvSpPr/>
            <p:nvPr/>
          </p:nvSpPr>
          <p:spPr>
            <a:xfrm rot="10800000" flipH="1">
              <a:off x="-157711" y="4565896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57711" y="-433779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372556" y="1608363"/>
            <a:ext cx="4762800" cy="15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372556" y="3137038"/>
            <a:ext cx="4762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22000"/>
          </a:blip>
          <a:srcRect l="700" r="69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" hasCustomPrompt="1"/>
          </p:nvPr>
        </p:nvSpPr>
        <p:spPr>
          <a:xfrm>
            <a:off x="1194508" y="17231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 hasCustomPrompt="1"/>
          </p:nvPr>
        </p:nvSpPr>
        <p:spPr>
          <a:xfrm>
            <a:off x="4789283" y="17231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1194508" y="272885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4789283" y="272885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 hasCustomPrompt="1"/>
          </p:nvPr>
        </p:nvSpPr>
        <p:spPr>
          <a:xfrm>
            <a:off x="1194508" y="37346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4789283" y="37346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1929220" y="17231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1929220" y="272885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1929220" y="37346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5523992" y="17231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5523992" y="272885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5523992" y="37346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107" name="Google Shape;107;p13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30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-143452" y="4724172"/>
            <a:ext cx="9430908" cy="1145093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 amt="19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0" name="Google Shape;140;p18"/>
          <p:cNvSpPr/>
          <p:nvPr/>
        </p:nvSpPr>
        <p:spPr>
          <a:xfrm rot="-1162448">
            <a:off x="-2787230" y="-298445"/>
            <a:ext cx="7911665" cy="846213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548150" y="3404975"/>
            <a:ext cx="6047700" cy="6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1548150" y="3995300"/>
            <a:ext cx="60477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>
            <a:spLocks noGrp="1"/>
          </p:cNvSpPr>
          <p:nvPr>
            <p:ph type="pic" idx="2"/>
          </p:nvPr>
        </p:nvSpPr>
        <p:spPr>
          <a:xfrm>
            <a:off x="722575" y="553702"/>
            <a:ext cx="19305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8"/>
          <p:cNvSpPr>
            <a:spLocks noGrp="1"/>
          </p:cNvSpPr>
          <p:nvPr>
            <p:ph type="pic" idx="3"/>
          </p:nvPr>
        </p:nvSpPr>
        <p:spPr>
          <a:xfrm>
            <a:off x="6491000" y="539500"/>
            <a:ext cx="19305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8"/>
          <p:cNvSpPr>
            <a:spLocks noGrp="1"/>
          </p:cNvSpPr>
          <p:nvPr>
            <p:ph type="pic" idx="4"/>
          </p:nvPr>
        </p:nvSpPr>
        <p:spPr>
          <a:xfrm>
            <a:off x="2902459" y="553701"/>
            <a:ext cx="33390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 amt="17000"/>
          </a:blip>
          <a:srcRect l="700" r="69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719875" y="1659425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4692152" y="1659425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3"/>
          </p:nvPr>
        </p:nvSpPr>
        <p:spPr>
          <a:xfrm>
            <a:off x="719875" y="3320000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4692152" y="3320000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5"/>
          </p:nvPr>
        </p:nvSpPr>
        <p:spPr>
          <a:xfrm>
            <a:off x="719876" y="129232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6"/>
          </p:nvPr>
        </p:nvSpPr>
        <p:spPr>
          <a:xfrm>
            <a:off x="719876" y="295297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7"/>
          </p:nvPr>
        </p:nvSpPr>
        <p:spPr>
          <a:xfrm>
            <a:off x="4692125" y="129232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8"/>
          </p:nvPr>
        </p:nvSpPr>
        <p:spPr>
          <a:xfrm>
            <a:off x="4692125" y="295297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/>
          <p:nvPr/>
        </p:nvSpPr>
        <p:spPr>
          <a:xfrm rot="528198" flipH="1">
            <a:off x="-905581" y="470338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2">
            <a:alphaModFix amt="26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720000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2"/>
          </p:nvPr>
        </p:nvSpPr>
        <p:spPr>
          <a:xfrm>
            <a:off x="3358949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3"/>
          </p:nvPr>
        </p:nvSpPr>
        <p:spPr>
          <a:xfrm>
            <a:off x="720000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4"/>
          </p:nvPr>
        </p:nvSpPr>
        <p:spPr>
          <a:xfrm>
            <a:off x="3358949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5"/>
          </p:nvPr>
        </p:nvSpPr>
        <p:spPr>
          <a:xfrm>
            <a:off x="5997898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6"/>
          </p:nvPr>
        </p:nvSpPr>
        <p:spPr>
          <a:xfrm>
            <a:off x="5997898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7"/>
          </p:nvPr>
        </p:nvSpPr>
        <p:spPr>
          <a:xfrm>
            <a:off x="720000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8"/>
          </p:nvPr>
        </p:nvSpPr>
        <p:spPr>
          <a:xfrm>
            <a:off x="3358947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9"/>
          </p:nvPr>
        </p:nvSpPr>
        <p:spPr>
          <a:xfrm>
            <a:off x="5997894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3"/>
          </p:nvPr>
        </p:nvSpPr>
        <p:spPr>
          <a:xfrm>
            <a:off x="720000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4"/>
          </p:nvPr>
        </p:nvSpPr>
        <p:spPr>
          <a:xfrm>
            <a:off x="3358947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5"/>
          </p:nvPr>
        </p:nvSpPr>
        <p:spPr>
          <a:xfrm>
            <a:off x="5997894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Google Shape;197;p22"/>
          <p:cNvSpPr/>
          <p:nvPr/>
        </p:nvSpPr>
        <p:spPr>
          <a:xfrm rot="323142">
            <a:off x="3828819" y="-639432"/>
            <a:ext cx="8155797" cy="872669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99" name="Google Shape;199;p22"/>
          <p:cNvGrpSpPr/>
          <p:nvPr/>
        </p:nvGrpSpPr>
        <p:grpSpPr>
          <a:xfrm flipH="1"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00" name="Google Shape;200;p22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06" name="Google Shape;206;p23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3"/>
          <p:cNvSpPr txBox="1">
            <a:spLocks noGrp="1"/>
          </p:cNvSpPr>
          <p:nvPr>
            <p:ph type="title" hasCustomPrompt="1"/>
          </p:nvPr>
        </p:nvSpPr>
        <p:spPr>
          <a:xfrm>
            <a:off x="7557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"/>
          </p:nvPr>
        </p:nvSpPr>
        <p:spPr>
          <a:xfrm>
            <a:off x="7558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2" hasCustomPrompt="1"/>
          </p:nvPr>
        </p:nvSpPr>
        <p:spPr>
          <a:xfrm>
            <a:off x="3380550" y="2304892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3"/>
          </p:nvPr>
        </p:nvSpPr>
        <p:spPr>
          <a:xfrm>
            <a:off x="3380554" y="3073808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4" hasCustomPrompt="1"/>
          </p:nvPr>
        </p:nvSpPr>
        <p:spPr>
          <a:xfrm>
            <a:off x="60052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5"/>
          </p:nvPr>
        </p:nvSpPr>
        <p:spPr>
          <a:xfrm>
            <a:off x="60053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 amt="29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 rot="719251">
            <a:off x="-3314458" y="4493587"/>
            <a:ext cx="8161065" cy="873510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227" name="Google Shape;227;p25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5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6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33" name="Google Shape;233;p26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36" name="Google Shape;236;p26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538358" flipH="1">
            <a:off x="854450" y="-339513"/>
            <a:ext cx="9465898" cy="1012039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46" name="Google Shape;46;p6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6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22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655650"/>
            <a:ext cx="39900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1683450"/>
            <a:ext cx="3990000" cy="2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941250" y="683563"/>
            <a:ext cx="3489600" cy="377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"/>
          <p:cNvSpPr/>
          <p:nvPr/>
        </p:nvSpPr>
        <p:spPr>
          <a:xfrm rot="5400000">
            <a:off x="-2973246" y="2206121"/>
            <a:ext cx="6023101" cy="731320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7950583" y="288516"/>
            <a:ext cx="890278" cy="4566317"/>
            <a:chOff x="7950583" y="288516"/>
            <a:chExt cx="890278" cy="4566317"/>
          </a:xfrm>
        </p:grpSpPr>
        <p:sp>
          <p:nvSpPr>
            <p:cNvPr id="58" name="Google Shape;58;p7"/>
            <p:cNvSpPr/>
            <p:nvPr/>
          </p:nvSpPr>
          <p:spPr>
            <a:xfrm>
              <a:off x="7950583" y="288516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950583" y="3964555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7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" name="Google Shape;65;p8"/>
          <p:cNvSpPr/>
          <p:nvPr/>
        </p:nvSpPr>
        <p:spPr>
          <a:xfrm rot="524770" flipH="1">
            <a:off x="2783072" y="-637267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/>
          <p:nvPr/>
        </p:nvSpPr>
        <p:spPr>
          <a:xfrm rot="524770" flipH="1">
            <a:off x="-1732503" y="4607783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 amt="18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72" name="Google Shape;72;p9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9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75" name="Google Shape;75;p9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243141" y="1838400"/>
            <a:ext cx="3158700" cy="10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3243141" y="2891100"/>
            <a:ext cx="31587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85" name="Google Shape;85;p11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88" name="Google Shape;88;p11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4" r:id="rId12"/>
    <p:sldLayoutId id="2147483667" r:id="rId13"/>
    <p:sldLayoutId id="2147483668" r:id="rId14"/>
    <p:sldLayoutId id="2147483669" r:id="rId15"/>
    <p:sldLayoutId id="2147483671" r:id="rId16"/>
    <p:sldLayoutId id="214748367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890493" y="502023"/>
            <a:ext cx="7841130" cy="2408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From an Elevator Pitch to Box Office Success:</a:t>
            </a:r>
            <a:br>
              <a:rPr lang="en-US" dirty="0"/>
            </a:br>
            <a:r>
              <a:rPr lang="en-US" dirty="0"/>
              <a:t>Unlocking Cinema's Predictive Power</a:t>
            </a:r>
            <a:endParaRPr dirty="0"/>
          </a:p>
        </p:txBody>
      </p:sp>
      <p:sp>
        <p:nvSpPr>
          <p:cNvPr id="252" name="Google Shape;252;p30"/>
          <p:cNvSpPr/>
          <p:nvPr/>
        </p:nvSpPr>
        <p:spPr>
          <a:xfrm>
            <a:off x="527782" y="952742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31DBF-7D02-678D-4651-0F8A9FFFAF05}"/>
              </a:ext>
            </a:extLst>
          </p:cNvPr>
          <p:cNvSpPr txBox="1"/>
          <p:nvPr/>
        </p:nvSpPr>
        <p:spPr>
          <a:xfrm>
            <a:off x="7215067" y="3718036"/>
            <a:ext cx="167545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YashKumar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Kalariya</a:t>
            </a: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Bassam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Shazli</a:t>
            </a: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Mujtaba Nadeem</a:t>
            </a:r>
            <a:endParaRPr sz="16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">
            <a:extLst>
              <a:ext uri="{FF2B5EF4-FFF2-40B4-BE49-F238E27FC236}">
                <a16:creationId xmlns:a16="http://schemas.microsoft.com/office/drawing/2014/main" id="{593F7BCE-80DD-ABB3-DB3E-B73ABADB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0" y="341526"/>
            <a:ext cx="8234539" cy="4273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0759B4-55DD-A8B4-369F-BC03C11F8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44134"/>
              </p:ext>
            </p:extLst>
          </p:nvPr>
        </p:nvGraphicFramePr>
        <p:xfrm>
          <a:off x="146756" y="571083"/>
          <a:ext cx="8794044" cy="41788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819878">
                  <a:extLst>
                    <a:ext uri="{9D8B030D-6E8A-4147-A177-3AD203B41FA5}">
                      <a16:colId xmlns:a16="http://schemas.microsoft.com/office/drawing/2014/main" val="4242238991"/>
                    </a:ext>
                  </a:extLst>
                </a:gridCol>
                <a:gridCol w="2421854">
                  <a:extLst>
                    <a:ext uri="{9D8B030D-6E8A-4147-A177-3AD203B41FA5}">
                      <a16:colId xmlns:a16="http://schemas.microsoft.com/office/drawing/2014/main" val="1835129614"/>
                    </a:ext>
                  </a:extLst>
                </a:gridCol>
                <a:gridCol w="2207150">
                  <a:extLst>
                    <a:ext uri="{9D8B030D-6E8A-4147-A177-3AD203B41FA5}">
                      <a16:colId xmlns:a16="http://schemas.microsoft.com/office/drawing/2014/main" val="3118759453"/>
                    </a:ext>
                  </a:extLst>
                </a:gridCol>
                <a:gridCol w="2345162">
                  <a:extLst>
                    <a:ext uri="{9D8B030D-6E8A-4147-A177-3AD203B41FA5}">
                      <a16:colId xmlns:a16="http://schemas.microsoft.com/office/drawing/2014/main" val="2011489547"/>
                    </a:ext>
                  </a:extLst>
                </a:gridCol>
              </a:tblGrid>
              <a:tr h="44857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Dependent Variable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Log_Worldwide_Gross_Category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Critic_score_category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IMDB_Category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341933"/>
                  </a:ext>
                </a:extLst>
              </a:tr>
              <a:tr h="3292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Best Model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XGBoost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Random Forest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82479"/>
                  </a:ext>
                </a:extLst>
              </a:tr>
              <a:tr h="22680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Key Predictors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Log_production_budget_adj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genre_count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Main_Horror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Fall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R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Main_Comedy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Summer 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-PG.13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Main_Action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between_90_135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Log_production_budget_adj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genre_count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Main_Drama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between_90_135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PG.13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Spring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Fall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Summer 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R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Main_Comedy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Log_production_budget_adj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genre_count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Main_Drama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between_90_135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Greater_than_135</a:t>
                      </a:r>
                      <a:b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</a:b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Fall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R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Main_Horror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 </a:t>
                      </a: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Main_Fantasy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Main_Comedy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023544"/>
                  </a:ext>
                </a:extLst>
              </a:tr>
              <a:tr h="70016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High Performance Metrics (overall)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-Sensitivity: 62.54%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Oswald" panose="00000500000000000000" pitchFamily="2" charset="0"/>
                        </a:rPr>
                        <a:t>-Specificity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: 81.30%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-AUC: 0.7997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Sensitivity: 47.5%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Specificity : 73.91%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AUC: 0.6394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-Sensitivity: 45.13%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-Specificity: 71.79% 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-AUC : 0.6476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433622"/>
                  </a:ext>
                </a:extLst>
              </a:tr>
              <a:tr h="3292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Balanced Accuracy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- 71.99</a:t>
                      </a:r>
                      <a:r>
                        <a:rPr lang="en-PK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%</a:t>
                      </a:r>
                      <a:endParaRPr lang="en-PK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- 60.73</a:t>
                      </a:r>
                      <a:r>
                        <a:rPr lang="en-PK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%</a:t>
                      </a:r>
                      <a:endParaRPr lang="en-PK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-58.46</a:t>
                      </a:r>
                      <a:r>
                        <a:rPr lang="en-PK" sz="15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%</a:t>
                      </a:r>
                      <a:endParaRPr lang="en-PK" sz="1500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702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3578C31-8B29-DE48-AA6B-7AC0A4A0F21D}"/>
              </a:ext>
            </a:extLst>
          </p:cNvPr>
          <p:cNvSpPr txBox="1"/>
          <p:nvPr/>
        </p:nvSpPr>
        <p:spPr>
          <a:xfrm>
            <a:off x="3156856" y="0"/>
            <a:ext cx="39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Model Selection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752FCB-BACB-D610-6E26-C2253113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1"/>
          <a:stretch/>
        </p:blipFill>
        <p:spPr>
          <a:xfrm>
            <a:off x="80086" y="107576"/>
            <a:ext cx="4352925" cy="4613835"/>
          </a:xfrm>
          <a:prstGeom prst="rect">
            <a:avLst/>
          </a:prstGeom>
        </p:spPr>
      </p:pic>
      <p:pic>
        <p:nvPicPr>
          <p:cNvPr id="5" name="Picture 4" descr="A diagram of a comparison between two people">
            <a:extLst>
              <a:ext uri="{FF2B5EF4-FFF2-40B4-BE49-F238E27FC236}">
                <a16:creationId xmlns:a16="http://schemas.microsoft.com/office/drawing/2014/main" id="{E218704B-FE3E-878E-D6D8-A3924231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40" y="1134808"/>
            <a:ext cx="4027803" cy="304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B422D-494B-AAD8-F60D-0B1E35CC9926}"/>
              </a:ext>
            </a:extLst>
          </p:cNvPr>
          <p:cNvSpPr txBox="1"/>
          <p:nvPr/>
        </p:nvSpPr>
        <p:spPr>
          <a:xfrm>
            <a:off x="4710991" y="282394"/>
            <a:ext cx="4027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Oswald" panose="00000500000000000000" pitchFamily="2" charset="0"/>
              </a:rPr>
              <a:t>Example of 'Ford v Ferrari' (2019)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480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681B53-8189-A34F-AF94-EE073B562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676698"/>
              </p:ext>
            </p:extLst>
          </p:nvPr>
        </p:nvGraphicFramePr>
        <p:xfrm>
          <a:off x="784050" y="584115"/>
          <a:ext cx="7575900" cy="3975270"/>
        </p:xfrm>
        <a:graphic>
          <a:graphicData uri="http://schemas.openxmlformats.org/drawingml/2006/table">
            <a:tbl>
              <a:tblPr/>
              <a:tblGrid>
                <a:gridCol w="945380">
                  <a:extLst>
                    <a:ext uri="{9D8B030D-6E8A-4147-A177-3AD203B41FA5}">
                      <a16:colId xmlns:a16="http://schemas.microsoft.com/office/drawing/2014/main" val="3095782374"/>
                    </a:ext>
                  </a:extLst>
                </a:gridCol>
                <a:gridCol w="715347">
                  <a:extLst>
                    <a:ext uri="{9D8B030D-6E8A-4147-A177-3AD203B41FA5}">
                      <a16:colId xmlns:a16="http://schemas.microsoft.com/office/drawing/2014/main" val="102567646"/>
                    </a:ext>
                  </a:extLst>
                </a:gridCol>
                <a:gridCol w="839693">
                  <a:extLst>
                    <a:ext uri="{9D8B030D-6E8A-4147-A177-3AD203B41FA5}">
                      <a16:colId xmlns:a16="http://schemas.microsoft.com/office/drawing/2014/main" val="76756721"/>
                    </a:ext>
                  </a:extLst>
                </a:gridCol>
                <a:gridCol w="889454">
                  <a:extLst>
                    <a:ext uri="{9D8B030D-6E8A-4147-A177-3AD203B41FA5}">
                      <a16:colId xmlns:a16="http://schemas.microsoft.com/office/drawing/2014/main" val="2839165337"/>
                    </a:ext>
                  </a:extLst>
                </a:gridCol>
                <a:gridCol w="621994">
                  <a:extLst>
                    <a:ext uri="{9D8B030D-6E8A-4147-A177-3AD203B41FA5}">
                      <a16:colId xmlns:a16="http://schemas.microsoft.com/office/drawing/2014/main" val="3445227409"/>
                    </a:ext>
                  </a:extLst>
                </a:gridCol>
                <a:gridCol w="1063611">
                  <a:extLst>
                    <a:ext uri="{9D8B030D-6E8A-4147-A177-3AD203B41FA5}">
                      <a16:colId xmlns:a16="http://schemas.microsoft.com/office/drawing/2014/main" val="750057957"/>
                    </a:ext>
                  </a:extLst>
                </a:gridCol>
                <a:gridCol w="727734">
                  <a:extLst>
                    <a:ext uri="{9D8B030D-6E8A-4147-A177-3AD203B41FA5}">
                      <a16:colId xmlns:a16="http://schemas.microsoft.com/office/drawing/2014/main" val="2228620944"/>
                    </a:ext>
                  </a:extLst>
                </a:gridCol>
                <a:gridCol w="505749">
                  <a:extLst>
                    <a:ext uri="{9D8B030D-6E8A-4147-A177-3AD203B41FA5}">
                      <a16:colId xmlns:a16="http://schemas.microsoft.com/office/drawing/2014/main" val="609218653"/>
                    </a:ext>
                  </a:extLst>
                </a:gridCol>
                <a:gridCol w="598097">
                  <a:extLst>
                    <a:ext uri="{9D8B030D-6E8A-4147-A177-3AD203B41FA5}">
                      <a16:colId xmlns:a16="http://schemas.microsoft.com/office/drawing/2014/main" val="4261692119"/>
                    </a:ext>
                  </a:extLst>
                </a:gridCol>
                <a:gridCol w="668841">
                  <a:extLst>
                    <a:ext uri="{9D8B030D-6E8A-4147-A177-3AD203B41FA5}">
                      <a16:colId xmlns:a16="http://schemas.microsoft.com/office/drawing/2014/main" val="3240153240"/>
                    </a:ext>
                  </a:extLst>
                </a:gridCol>
              </a:tblGrid>
              <a:tr h="277758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2000" b="1" dirty="0">
                          <a:effectLst/>
                          <a:latin typeface="Oswald" panose="00000500000000000000" pitchFamily="2" charset="0"/>
                        </a:rPr>
                        <a:t>Proof Of Concept</a:t>
                      </a:r>
                      <a:endParaRPr lang="en-US" sz="1800" b="1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53257"/>
                  </a:ext>
                </a:extLst>
              </a:tr>
              <a:tr h="33595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effectLst/>
                          <a:latin typeface="Oswald" panose="00000500000000000000" pitchFamily="2" charset="0"/>
                        </a:rPr>
                        <a:t>Predictive Models Results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Camparision of Results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3397"/>
                  </a:ext>
                </a:extLst>
              </a:tr>
              <a:tr h="7545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Scores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Percentage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Number of movies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effectLst/>
                          <a:latin typeface="Oswald" panose="00000500000000000000" pitchFamily="2" charset="0"/>
                        </a:rPr>
                        <a:t>Results Percentage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Variables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Gross Category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IMDb Ratings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Critics Scores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Average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829401"/>
                  </a:ext>
                </a:extLst>
              </a:tr>
              <a:tr h="5121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effectLst/>
                          <a:latin typeface="Oswald" panose="00000500000000000000" pitchFamily="2" charset="0"/>
                        </a:rPr>
                        <a:t>3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effectLst/>
                          <a:latin typeface="Oswald" panose="00000500000000000000" pitchFamily="2" charset="0"/>
                        </a:rPr>
                        <a:t>100.00%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effectLst/>
                          <a:latin typeface="Oswald" panose="00000500000000000000" pitchFamily="2" charset="0"/>
                        </a:rPr>
                        <a:t>12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19.67%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53360"/>
                  </a:ext>
                </a:extLst>
              </a:tr>
              <a:tr h="5121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Oswald" panose="00000500000000000000" pitchFamily="2" charset="0"/>
                        </a:rPr>
                        <a:t>2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Oswald" panose="00000500000000000000" pitchFamily="2" charset="0"/>
                        </a:rPr>
                        <a:t>66.66%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  <a:latin typeface="Oswald" panose="00000500000000000000" pitchFamily="2" charset="0"/>
                        </a:rPr>
                        <a:t>27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44.26%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Models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Xgboost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Random Forest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Xgboost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782568"/>
                  </a:ext>
                </a:extLst>
              </a:tr>
              <a:tr h="5121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Oswald" panose="00000500000000000000" pitchFamily="2" charset="0"/>
                        </a:rPr>
                        <a:t>1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Oswald" panose="00000500000000000000" pitchFamily="2" charset="0"/>
                        </a:rPr>
                        <a:t>33.33%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  <a:latin typeface="Oswald" panose="00000500000000000000" pitchFamily="2" charset="0"/>
                        </a:rPr>
                        <a:t>22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36.07%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effectLst/>
                          <a:latin typeface="Oswald" panose="00000500000000000000" pitchFamily="2" charset="0"/>
                        </a:rPr>
                        <a:t>Dataset Accuracy 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  <a:latin typeface="Oswald" panose="00000500000000000000" pitchFamily="2" charset="0"/>
                        </a:rPr>
                        <a:t>71.99%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  <a:latin typeface="Oswald" panose="00000500000000000000" pitchFamily="2" charset="0"/>
                        </a:rPr>
                        <a:t>58.46%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  <a:latin typeface="Oswald" panose="00000500000000000000" pitchFamily="2" charset="0"/>
                        </a:rPr>
                        <a:t>60.73%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63.73%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910121"/>
                  </a:ext>
                </a:extLst>
              </a:tr>
              <a:tr h="7545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Total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effectLst/>
                          <a:latin typeface="Oswald" panose="00000500000000000000" pitchFamily="2" charset="0"/>
                        </a:rPr>
                        <a:t>61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100.00%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effectLst/>
                          <a:latin typeface="Oswald" panose="00000500000000000000" pitchFamily="2" charset="0"/>
                        </a:rPr>
                        <a:t>Predictive Power </a:t>
                      </a:r>
                      <a:r>
                        <a:rPr lang="en-US" sz="1100" b="1" dirty="0" err="1">
                          <a:effectLst/>
                          <a:latin typeface="Oswald" panose="00000500000000000000" pitchFamily="2" charset="0"/>
                        </a:rPr>
                        <a:t>Ftdata</a:t>
                      </a:r>
                      <a:endParaRPr lang="en-US" sz="1100" b="1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78.69%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40.98%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65.57%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FFFF00"/>
                          </a:solidFill>
                          <a:effectLst/>
                          <a:latin typeface="Oswald" panose="00000500000000000000" pitchFamily="2" charset="0"/>
                        </a:rPr>
                        <a:t>61.75%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83651"/>
                  </a:ext>
                </a:extLst>
              </a:tr>
              <a:tr h="269864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effectLst/>
                          <a:latin typeface="Oswald" panose="00000500000000000000" pitchFamily="2" charset="0"/>
                        </a:rPr>
                        <a:t>Gathered 61 ransom movies from 2019 to 2024</a:t>
                      </a:r>
                    </a:p>
                  </a:txBody>
                  <a:tcPr marL="14288" marR="14288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110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2DD7E9-AEBC-02E0-70F6-CAE39D19F5CC}"/>
              </a:ext>
            </a:extLst>
          </p:cNvPr>
          <p:cNvSpPr txBox="1"/>
          <p:nvPr/>
        </p:nvSpPr>
        <p:spPr>
          <a:xfrm>
            <a:off x="515040" y="25018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Recommendation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4550A-EB2C-274E-9EC1-0B40ED7BE3EF}"/>
              </a:ext>
            </a:extLst>
          </p:cNvPr>
          <p:cNvSpPr txBox="1"/>
          <p:nvPr/>
        </p:nvSpPr>
        <p:spPr>
          <a:xfrm>
            <a:off x="515040" y="896520"/>
            <a:ext cx="387061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High-Budget Films: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Budget: $150–300M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Runtime: Between 90 to 135 min, Greater than 135 min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Genres: Action, Adventure, Sci-Fi, Animation, Fantasy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Release Timing: Summer/Fall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MPAA Rating: PG / PG-13</a:t>
            </a:r>
          </a:p>
          <a:p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Mid-Budget Films: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Budget: $50–150M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Runtime: Between 90 to 135 min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Genres: Drama, Historical, Thriller, Biographical, Mystery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Release Timing: Fall/Winter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MPAA Rating: PG-13 / R</a:t>
            </a:r>
          </a:p>
          <a:p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Low-Budget Films: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Budget: &lt;$50M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Runtime: Less than 90 min and Between 90 to 135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Genres: Horror, Thriller, Comedy, Drama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Release Timing: Spring/Fall</a:t>
            </a:r>
          </a:p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MPAA Rating: R</a:t>
            </a:r>
          </a:p>
          <a:p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pic>
        <p:nvPicPr>
          <p:cNvPr id="1031" name="Picture 7" descr="Image result for oscar award logo clip art">
            <a:extLst>
              <a:ext uri="{FF2B5EF4-FFF2-40B4-BE49-F238E27FC236}">
                <a16:creationId xmlns:a16="http://schemas.microsoft.com/office/drawing/2014/main" id="{7BB0F44D-A810-EC8E-3510-7F0D47C4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70" y="368996"/>
            <a:ext cx="4126187" cy="44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ADE293-7B6E-F043-6E35-2C94C2EA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0" y="1809863"/>
            <a:ext cx="3454400" cy="1523773"/>
          </a:xfrm>
        </p:spPr>
        <p:txBody>
          <a:bodyPr anchor="ctr"/>
          <a:lstStyle/>
          <a:p>
            <a:pPr algn="ctr"/>
            <a:r>
              <a:rPr lang="en-US" sz="5400" dirty="0"/>
              <a:t>Thank you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CDD8-4C60-42CD-0703-9180BE23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43" y="237297"/>
            <a:ext cx="3990000" cy="10278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6859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A346F6-A738-0500-F109-9F1EA6B80AA2}"/>
              </a:ext>
            </a:extLst>
          </p:cNvPr>
          <p:cNvSpPr txBox="1"/>
          <p:nvPr/>
        </p:nvSpPr>
        <p:spPr>
          <a:xfrm>
            <a:off x="1574801" y="182283"/>
            <a:ext cx="4257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rPr sz="3200">
                <a:solidFill>
                  <a:schemeClr val="tx1"/>
                </a:solidFill>
                <a:latin typeface="Oswald" panose="00000500000000000000" pitchFamily="2" charset="0"/>
              </a:rPr>
              <a:t>Literature Review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557FD-3A5E-7C3E-B63F-A7B4FE3EC55C}"/>
              </a:ext>
            </a:extLst>
          </p:cNvPr>
          <p:cNvSpPr txBox="1"/>
          <p:nvPr/>
        </p:nvSpPr>
        <p:spPr>
          <a:xfrm>
            <a:off x="396267" y="1016329"/>
            <a:ext cx="85923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Ensemble Machine Learning Approaches: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- Gupta et al. (2022): Highlights the role of ratings, release month, multi-genre appeal, and duration.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Regression Models and Predictors: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- Yoo, Kanter, and Cummings (2011): Identified budget and audience size as success</a:t>
            </a:r>
            <a:endParaRPr lang="en-US" sz="20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 indicators.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Influential Studies: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- Dalton &amp; Leung (2019): Role of critic reviews and random forests achieving R-squared </a:t>
            </a:r>
            <a:endParaRPr lang="en-US" sz="20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of 0.83.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- Sharma et al. (2020): Random Forest and XGBoost models with R-squared values of </a:t>
            </a:r>
            <a:endParaRPr lang="en-US" sz="20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0.85 and 0.87.</a:t>
            </a:r>
          </a:p>
          <a:p>
            <a:pPr>
              <a:defRPr sz="2400"/>
            </a:pP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- Hagen &amp; </a:t>
            </a:r>
            <a:r>
              <a:rPr sz="2000" dirty="0" err="1">
                <a:solidFill>
                  <a:schemeClr val="tx1"/>
                </a:solidFill>
                <a:latin typeface="Oswald" panose="00000500000000000000" pitchFamily="2" charset="0"/>
              </a:rPr>
              <a:t>Jøsok</a:t>
            </a:r>
            <a:r>
              <a:rPr sz="2000" dirty="0">
                <a:solidFill>
                  <a:schemeClr val="tx1"/>
                </a:solidFill>
                <a:latin typeface="Oswald" panose="00000500000000000000" pitchFamily="2" charset="0"/>
              </a:rPr>
              <a:t> (2021): Seasonality and timing as significant predictors.</a:t>
            </a:r>
          </a:p>
        </p:txBody>
      </p:sp>
    </p:spTree>
    <p:extLst>
      <p:ext uri="{BB962C8B-B14F-4D97-AF65-F5344CB8AC3E}">
        <p14:creationId xmlns:p14="http://schemas.microsoft.com/office/powerpoint/2010/main" val="31949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AB96C7-9FC7-4923-05CE-89837B1A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0658"/>
            <a:ext cx="6325721" cy="417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35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35B95CA-D136-FCE1-AB26-C2120CB1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7" y="358589"/>
            <a:ext cx="5786866" cy="4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2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0529FC0-BA9B-E72C-0C11-547D436F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>
            <a:extLst>
              <a:ext uri="{FF2B5EF4-FFF2-40B4-BE49-F238E27FC236}">
                <a16:creationId xmlns:a16="http://schemas.microsoft.com/office/drawing/2014/main" id="{D1AD590F-6603-62A3-0F95-55979CE47D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9388" y="1625776"/>
            <a:ext cx="8325223" cy="2365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800" dirty="0"/>
              <a:t>Can FILM PRODUCERS leverage analytics to CONFIDENTLY PREDICT A MOVIE’S SUCCESS, by analyzing controllable factors such as Genres, Budget, Runtime, MPAA Ratings, and Release Timing to forecast audience reception, critical acclaim, and blockbuster potential?</a:t>
            </a:r>
          </a:p>
        </p:txBody>
      </p:sp>
      <p:sp>
        <p:nvSpPr>
          <p:cNvPr id="252" name="Google Shape;252;p30">
            <a:extLst>
              <a:ext uri="{FF2B5EF4-FFF2-40B4-BE49-F238E27FC236}">
                <a16:creationId xmlns:a16="http://schemas.microsoft.com/office/drawing/2014/main" id="{5471AA97-3313-21DD-0457-EFAE26CAE9B1}"/>
              </a:ext>
            </a:extLst>
          </p:cNvPr>
          <p:cNvSpPr/>
          <p:nvPr/>
        </p:nvSpPr>
        <p:spPr>
          <a:xfrm>
            <a:off x="352612" y="686632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93916-495E-B049-3973-765BE9866DAE}"/>
              </a:ext>
            </a:extLst>
          </p:cNvPr>
          <p:cNvSpPr txBox="1"/>
          <p:nvPr/>
        </p:nvSpPr>
        <p:spPr>
          <a:xfrm>
            <a:off x="678800" y="530445"/>
            <a:ext cx="28889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rPr lang="en-US" sz="3200" dirty="0">
                <a:solidFill>
                  <a:schemeClr val="tx1"/>
                </a:solidFill>
                <a:latin typeface="Oswald" panose="00000500000000000000" pitchFamily="2" charset="0"/>
              </a:rPr>
              <a:t>Business Question</a:t>
            </a:r>
            <a:endParaRPr sz="32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9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9832EB7-467F-8483-2373-4648EC8E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44" y="251011"/>
            <a:ext cx="5904006" cy="42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34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dot diagram with numbers&#10;&#10;Description automatically generated with medium confidence">
            <a:extLst>
              <a:ext uri="{FF2B5EF4-FFF2-40B4-BE49-F238E27FC236}">
                <a16:creationId xmlns:a16="http://schemas.microsoft.com/office/drawing/2014/main" id="{0DC49A49-059B-1652-F038-D6103894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85750"/>
            <a:ext cx="63912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1B1A84D-A2C8-7DBC-DE94-64D60A35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92" y="234948"/>
            <a:ext cx="5817721" cy="41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EE9034D-D777-2D15-4917-34D06E6A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4" y="330574"/>
            <a:ext cx="5985062" cy="42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7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11FD699-C887-0F10-E2EF-C71EE85A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687" y="430307"/>
            <a:ext cx="5644626" cy="403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A66460C-8AA9-E448-220E-0CE997D7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69" y="281053"/>
            <a:ext cx="6188262" cy="4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5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6379EB4A-C537-807C-C2AF-3A25E5AF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78493"/>
            <a:ext cx="6283885" cy="44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1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9651F25-155E-09F9-736A-BF590C5A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25" y="469153"/>
            <a:ext cx="5887272" cy="42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4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8B4E723-6897-A357-4878-F8806E47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40" y="342525"/>
            <a:ext cx="5566709" cy="39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9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175C1F7-EE78-8EEB-CEB4-84E52CCC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22" y="408267"/>
            <a:ext cx="5859556" cy="41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 shot of a computer screen">
            <a:extLst>
              <a:ext uri="{FF2B5EF4-FFF2-40B4-BE49-F238E27FC236}">
                <a16:creationId xmlns:a16="http://schemas.microsoft.com/office/drawing/2014/main" id="{2722E943-0085-4713-52B1-ACD94A7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60" y="889374"/>
            <a:ext cx="4155288" cy="38081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C20BF-3973-0530-399D-6498C6DBB1E3}"/>
              </a:ext>
            </a:extLst>
          </p:cNvPr>
          <p:cNvSpPr txBox="1"/>
          <p:nvPr/>
        </p:nvSpPr>
        <p:spPr>
          <a:xfrm>
            <a:off x="451556" y="647910"/>
            <a:ext cx="498968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Movies from 2010–2018 (1,765)</a:t>
            </a:r>
          </a:p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Data sources: IMDb, TMDB, Box Office Mojo, </a:t>
            </a: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Rotten Tomatoes </a:t>
            </a:r>
          </a:p>
          <a:p>
            <a:pPr>
              <a:defRPr sz="2400"/>
            </a:pPr>
            <a:b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Adjustments:</a:t>
            </a:r>
          </a:p>
          <a:p>
            <a:pPr>
              <a:defRPr sz="2400"/>
            </a:pP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- Financial data adjusted for inflation.</a:t>
            </a:r>
          </a:p>
          <a:p>
            <a:pPr>
              <a:defRPr sz="2400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- Streamlined focus on commercial theatrical releases.</a:t>
            </a:r>
          </a:p>
          <a:p>
            <a:pPr>
              <a:defRPr sz="2400"/>
            </a:pP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Cleaning:</a:t>
            </a:r>
          </a:p>
          <a:p>
            <a:pPr>
              <a:defRPr sz="2400"/>
            </a:pP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- Removal of irrelevant data: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Movies not rated</a:t>
            </a:r>
            <a:endParaRPr sz="16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>
              <a:defRPr sz="2400"/>
            </a:pP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  - Duplicate entries.</a:t>
            </a:r>
          </a:p>
          <a:p>
            <a:pPr>
              <a:defRPr sz="2400"/>
            </a:pP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  - Movies with no revenue or unspecified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    </a:t>
            </a:r>
          </a:p>
          <a:p>
            <a:pPr>
              <a:defRPr sz="2400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   </a:t>
            </a: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genres/ratings.</a:t>
            </a:r>
          </a:p>
          <a:p>
            <a:pPr>
              <a:defRPr sz="2400"/>
            </a:pP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Outcome:</a:t>
            </a:r>
          </a:p>
          <a:p>
            <a:pPr>
              <a:defRPr sz="2400"/>
            </a:pP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- A robust dataset 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of 1184 observations </a:t>
            </a: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with </a:t>
            </a:r>
            <a:b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 </a:t>
            </a:r>
            <a:r>
              <a:rPr sz="1600" dirty="0">
                <a:solidFill>
                  <a:schemeClr val="tx1"/>
                </a:solidFill>
                <a:latin typeface="Oswald" panose="00000500000000000000" pitchFamily="2" charset="0"/>
              </a:rPr>
              <a:t>accurate and relevant information for analysis.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BCDA0-8B0A-F5D3-ED1F-68A020A2643C}"/>
              </a:ext>
            </a:extLst>
          </p:cNvPr>
          <p:cNvSpPr txBox="1"/>
          <p:nvPr/>
        </p:nvSpPr>
        <p:spPr>
          <a:xfrm>
            <a:off x="3060781" y="63135"/>
            <a:ext cx="32223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rPr lang="en-US" sz="3200" dirty="0">
                <a:solidFill>
                  <a:schemeClr val="tx1"/>
                </a:solidFill>
                <a:latin typeface="Oswald" panose="00000500000000000000" pitchFamily="2" charset="0"/>
              </a:rPr>
              <a:t> Data Understanding</a:t>
            </a:r>
            <a:endParaRPr sz="32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C0A34B0-12DC-FE22-5229-89576EFA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26" y="672353"/>
            <a:ext cx="5318312" cy="37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9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B7C9818-FA00-5DAF-5A3C-85158312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17" y="427051"/>
            <a:ext cx="5799791" cy="41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48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77C38A5-5C2F-748D-2BCF-6D152652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22" y="429959"/>
            <a:ext cx="5997015" cy="42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0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84EFE60-C540-0BCB-443A-56434CEB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65" y="264831"/>
            <a:ext cx="5859556" cy="41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51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255415E-F722-4D02-1DFF-2546A11A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53" y="440631"/>
            <a:ext cx="5967132" cy="42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06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46026C3-A5FB-B6AE-73AA-63AAC127F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45" y="842681"/>
            <a:ext cx="5686463" cy="40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5F6DC-69E8-7C67-B01E-05E6F8C1AC8E}"/>
              </a:ext>
            </a:extLst>
          </p:cNvPr>
          <p:cNvSpPr txBox="1"/>
          <p:nvPr/>
        </p:nvSpPr>
        <p:spPr>
          <a:xfrm>
            <a:off x="2868706" y="358588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Before doing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19115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B4E0B47-C14F-38F9-A1DB-20CC854F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93" y="944282"/>
            <a:ext cx="5268109" cy="376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9C6EF-04BF-81B9-30E6-0ED0754E659B}"/>
              </a:ext>
            </a:extLst>
          </p:cNvPr>
          <p:cNvSpPr txBox="1"/>
          <p:nvPr/>
        </p:nvSpPr>
        <p:spPr>
          <a:xfrm>
            <a:off x="2773082" y="388471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After doing log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414868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A2F8A4-042D-0EB3-BEFA-B284BA56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5" y="890575"/>
            <a:ext cx="8014447" cy="33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B312AA-EED8-3D82-25BF-715E3A6E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1" y="819137"/>
            <a:ext cx="8003084" cy="3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F6B7AB-75AE-1CCA-CBC0-05981527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770966"/>
            <a:ext cx="6914776" cy="32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E52F7A9-AE98-DBD6-1445-D4546ADF7F0A}"/>
              </a:ext>
            </a:extLst>
          </p:cNvPr>
          <p:cNvSpPr txBox="1"/>
          <p:nvPr/>
        </p:nvSpPr>
        <p:spPr>
          <a:xfrm>
            <a:off x="1702441" y="159230"/>
            <a:ext cx="5591595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Oswald" panose="00000500000000000000" pitchFamily="2" charset="0"/>
              </a:rPr>
              <a:t>Feature Engineering in Data Analysis</a:t>
            </a:r>
          </a:p>
        </p:txBody>
      </p:sp>
      <p:pic>
        <p:nvPicPr>
          <p:cNvPr id="39" name="Picture 38" descr="A diagram of a diagram">
            <a:extLst>
              <a:ext uri="{FF2B5EF4-FFF2-40B4-BE49-F238E27FC236}">
                <a16:creationId xmlns:a16="http://schemas.microsoft.com/office/drawing/2014/main" id="{6A359A7C-B7FB-D5B5-B5FC-E3F10B9B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89" y="744005"/>
            <a:ext cx="6040622" cy="41507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F14246-1CF6-DB13-51FE-104D90A5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44" y="920377"/>
            <a:ext cx="6194297" cy="30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31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AC7A63-9F26-7013-FAA9-0AF8AC21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2" y="445865"/>
            <a:ext cx="4645927" cy="4460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6626-366D-6D96-2151-018C0BBD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8" y="2091783"/>
            <a:ext cx="3589867" cy="569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D08A74-5035-5315-8B0D-2EB52ED8FCE1}"/>
              </a:ext>
            </a:extLst>
          </p:cNvPr>
          <p:cNvSpPr txBox="1"/>
          <p:nvPr/>
        </p:nvSpPr>
        <p:spPr>
          <a:xfrm>
            <a:off x="657412" y="83670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This is what code looks like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4BF4A-D886-F700-89C7-D2299DCCAC4F}"/>
              </a:ext>
            </a:extLst>
          </p:cNvPr>
          <p:cNvSpPr txBox="1"/>
          <p:nvPr/>
        </p:nvSpPr>
        <p:spPr>
          <a:xfrm>
            <a:off x="5301128" y="1718235"/>
            <a:ext cx="290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what results looks like </a:t>
            </a:r>
          </a:p>
        </p:txBody>
      </p:sp>
    </p:spTree>
    <p:extLst>
      <p:ext uri="{BB962C8B-B14F-4D97-AF65-F5344CB8AC3E}">
        <p14:creationId xmlns:p14="http://schemas.microsoft.com/office/powerpoint/2010/main" val="4044357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3B2C1-3F6B-0751-E5DE-2EFFD125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2" y="795324"/>
            <a:ext cx="8296336" cy="355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138A4-A6ED-927E-297F-5E990DCF399B}"/>
              </a:ext>
            </a:extLst>
          </p:cNvPr>
          <p:cNvSpPr txBox="1"/>
          <p:nvPr/>
        </p:nvSpPr>
        <p:spPr>
          <a:xfrm>
            <a:off x="586358" y="329038"/>
            <a:ext cx="276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The Calculation we did. Page 1</a:t>
            </a:r>
          </a:p>
        </p:txBody>
      </p:sp>
    </p:spTree>
    <p:extLst>
      <p:ext uri="{BB962C8B-B14F-4D97-AF65-F5344CB8AC3E}">
        <p14:creationId xmlns:p14="http://schemas.microsoft.com/office/powerpoint/2010/main" val="279344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F41CC0-70AD-7400-A53B-62B0D60A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9" y="781695"/>
            <a:ext cx="8296336" cy="3657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13C63-0954-C90A-2036-85BB9659B5C1}"/>
              </a:ext>
            </a:extLst>
          </p:cNvPr>
          <p:cNvSpPr txBox="1"/>
          <p:nvPr/>
        </p:nvSpPr>
        <p:spPr>
          <a:xfrm>
            <a:off x="682812" y="336182"/>
            <a:ext cx="4736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The Calculation we did. Page 2</a:t>
            </a:r>
          </a:p>
        </p:txBody>
      </p:sp>
    </p:spTree>
    <p:extLst>
      <p:ext uri="{BB962C8B-B14F-4D97-AF65-F5344CB8AC3E}">
        <p14:creationId xmlns:p14="http://schemas.microsoft.com/office/powerpoint/2010/main" val="136805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>
            <a:off x="411058" y="39784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 panose="00000500000000000000" pitchFamily="2" charset="0"/>
              <a:ea typeface="Archivo"/>
              <a:cs typeface="Archivo"/>
              <a:sym typeface="Archivo"/>
            </a:endParaRPr>
          </a:p>
        </p:txBody>
      </p:sp>
      <p:pic>
        <p:nvPicPr>
          <p:cNvPr id="10" name="Picture 9" descr="A screen shot of a cell phone">
            <a:extLst>
              <a:ext uri="{FF2B5EF4-FFF2-40B4-BE49-F238E27FC236}">
                <a16:creationId xmlns:a16="http://schemas.microsoft.com/office/drawing/2014/main" id="{2AB89BD2-90F7-BFFE-C882-1CB29741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36" y="1004716"/>
            <a:ext cx="5975152" cy="188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D6656E-2F6D-B249-6195-8212CA15301C}"/>
              </a:ext>
            </a:extLst>
          </p:cNvPr>
          <p:cNvSpPr txBox="1"/>
          <p:nvPr/>
        </p:nvSpPr>
        <p:spPr>
          <a:xfrm>
            <a:off x="683458" y="241657"/>
            <a:ext cx="29450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/>
            </a:pPr>
            <a:r>
              <a:rPr lang="en-US" sz="3200" dirty="0">
                <a:solidFill>
                  <a:schemeClr val="tx1"/>
                </a:solidFill>
                <a:latin typeface="Oswald" panose="00000500000000000000" pitchFamily="2" charset="0"/>
              </a:rPr>
              <a:t>Variable selection </a:t>
            </a:r>
            <a:endParaRPr sz="32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C8927E-4B4B-914F-595A-77FE6D567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89519"/>
              </p:ext>
            </p:extLst>
          </p:nvPr>
        </p:nvGraphicFramePr>
        <p:xfrm>
          <a:off x="411058" y="3561196"/>
          <a:ext cx="2457648" cy="1219200"/>
        </p:xfrm>
        <a:graphic>
          <a:graphicData uri="http://schemas.openxmlformats.org/drawingml/2006/table">
            <a:tbl>
              <a:tblPr/>
              <a:tblGrid>
                <a:gridCol w="1357977">
                  <a:extLst>
                    <a:ext uri="{9D8B030D-6E8A-4147-A177-3AD203B41FA5}">
                      <a16:colId xmlns:a16="http://schemas.microsoft.com/office/drawing/2014/main" val="974365647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433940112"/>
                    </a:ext>
                  </a:extLst>
                </a:gridCol>
              </a:tblGrid>
              <a:tr h="226325">
                <a:tc>
                  <a:txBody>
                    <a:bodyPr/>
                    <a:lstStyle/>
                    <a:p>
                      <a:pPr algn="ctr" fontAlgn="b"/>
                      <a:r>
                        <a:rPr lang="en-US" b="0" dirty="0">
                          <a:effectLst/>
                          <a:latin typeface="Oswald" panose="00000500000000000000" pitchFamily="2" charset="0"/>
                        </a:rPr>
                        <a:t>Critic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0" dirty="0">
                          <a:effectLst/>
                          <a:latin typeface="Oswald" panose="00000500000000000000" pitchFamily="2" charset="0"/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68809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Oswald" panose="00000500000000000000" pitchFamily="2" charset="0"/>
                        </a:rPr>
                        <a:t>Unpopular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&lt;= 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7421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Oswald" panose="00000500000000000000" pitchFamily="2" charset="0"/>
                        </a:rPr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38  &lt;= 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943834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Oswald" panose="00000500000000000000" pitchFamily="2" charset="0"/>
                        </a:rPr>
                        <a:t>Popular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3835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CEC257F-CCF3-C1D4-B9C3-2CC4A9B1C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20683"/>
              </p:ext>
            </p:extLst>
          </p:nvPr>
        </p:nvGraphicFramePr>
        <p:xfrm>
          <a:off x="3027376" y="3561196"/>
          <a:ext cx="2695388" cy="1224792"/>
        </p:xfrm>
        <a:graphic>
          <a:graphicData uri="http://schemas.openxmlformats.org/drawingml/2006/table">
            <a:tbl>
              <a:tblPr/>
              <a:tblGrid>
                <a:gridCol w="1426284">
                  <a:extLst>
                    <a:ext uri="{9D8B030D-6E8A-4147-A177-3AD203B41FA5}">
                      <a16:colId xmlns:a16="http://schemas.microsoft.com/office/drawing/2014/main" val="2847521966"/>
                    </a:ext>
                  </a:extLst>
                </a:gridCol>
                <a:gridCol w="1269104">
                  <a:extLst>
                    <a:ext uri="{9D8B030D-6E8A-4147-A177-3AD203B41FA5}">
                      <a16:colId xmlns:a16="http://schemas.microsoft.com/office/drawing/2014/main" val="1521187628"/>
                    </a:ext>
                  </a:extLst>
                </a:gridCol>
              </a:tblGrid>
              <a:tr h="306198">
                <a:tc>
                  <a:txBody>
                    <a:bodyPr/>
                    <a:lstStyle/>
                    <a:p>
                      <a:pPr algn="ctr" fontAlgn="b"/>
                      <a:r>
                        <a:rPr lang="en-US" b="0" dirty="0">
                          <a:effectLst/>
                          <a:latin typeface="Oswald" panose="00000500000000000000" pitchFamily="2" charset="0"/>
                        </a:rPr>
                        <a:t>IMDB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0">
                          <a:effectLst/>
                          <a:latin typeface="Oswald" panose="00000500000000000000" pitchFamily="2" charset="0"/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651917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Oswald" panose="00000500000000000000" pitchFamily="2" charset="0"/>
                        </a:rPr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&lt;= 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152938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Oswald" panose="00000500000000000000" pitchFamily="2" charset="0"/>
                        </a:rPr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6.0  &lt;= 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331053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Oswald" panose="00000500000000000000" pitchFamily="2" charset="0"/>
                        </a:rPr>
                        <a:t>Excellent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5852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B6F8E0-6B85-A47C-4E2A-C413D2255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3473"/>
              </p:ext>
            </p:extLst>
          </p:nvPr>
        </p:nvGraphicFramePr>
        <p:xfrm>
          <a:off x="5827644" y="3561196"/>
          <a:ext cx="2963744" cy="1219200"/>
        </p:xfrm>
        <a:graphic>
          <a:graphicData uri="http://schemas.openxmlformats.org/drawingml/2006/table">
            <a:tbl>
              <a:tblPr/>
              <a:tblGrid>
                <a:gridCol w="1481872">
                  <a:extLst>
                    <a:ext uri="{9D8B030D-6E8A-4147-A177-3AD203B41FA5}">
                      <a16:colId xmlns:a16="http://schemas.microsoft.com/office/drawing/2014/main" val="864601401"/>
                    </a:ext>
                  </a:extLst>
                </a:gridCol>
                <a:gridCol w="1481872">
                  <a:extLst>
                    <a:ext uri="{9D8B030D-6E8A-4147-A177-3AD203B41FA5}">
                      <a16:colId xmlns:a16="http://schemas.microsoft.com/office/drawing/2014/main" val="1634130233"/>
                    </a:ext>
                  </a:extLst>
                </a:gridCol>
              </a:tblGrid>
              <a:tr h="297057">
                <a:tc>
                  <a:txBody>
                    <a:bodyPr/>
                    <a:lstStyle/>
                    <a:p>
                      <a:pPr algn="ctr" fontAlgn="b"/>
                      <a:r>
                        <a:rPr lang="en-US" b="0" dirty="0">
                          <a:effectLst/>
                          <a:latin typeface="Oswald" panose="00000500000000000000" pitchFamily="2" charset="0"/>
                        </a:rPr>
                        <a:t>Gross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0" dirty="0">
                          <a:effectLst/>
                          <a:latin typeface="Oswald" panose="00000500000000000000" pitchFamily="2" charset="0"/>
                        </a:rPr>
                        <a:t>Range (Log)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091891"/>
                  </a:ext>
                </a:extLst>
              </a:tr>
              <a:tr h="297057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Oswald" panose="00000500000000000000" pitchFamily="2" charset="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>
                          <a:effectLst/>
                          <a:latin typeface="Oswald" panose="00000500000000000000" pitchFamily="2" charset="0"/>
                        </a:rPr>
                        <a:t>&lt;= 17.19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179369"/>
                  </a:ext>
                </a:extLst>
              </a:tr>
              <a:tr h="297057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Oswald" panose="00000500000000000000" pitchFamily="2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17.19 &lt;=18.46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135039"/>
                  </a:ext>
                </a:extLst>
              </a:tr>
              <a:tr h="297057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Oswald" panose="00000500000000000000" pitchFamily="2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PK" dirty="0">
                          <a:effectLst/>
                          <a:latin typeface="Oswald" panose="00000500000000000000" pitchFamily="2" charset="0"/>
                        </a:rPr>
                        <a:t>&gt; 18.46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81752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BFA3493-6C72-6C41-2130-15DD2669E532}"/>
              </a:ext>
            </a:extLst>
          </p:cNvPr>
          <p:cNvSpPr txBox="1"/>
          <p:nvPr/>
        </p:nvSpPr>
        <p:spPr>
          <a:xfrm>
            <a:off x="2759884" y="2982802"/>
            <a:ext cx="32303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/>
            </a:pPr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  <a:cs typeface="Calibri" panose="020F0502020204030204" pitchFamily="34" charset="0"/>
              </a:rPr>
              <a:t>Dependent Variables given range</a:t>
            </a:r>
            <a:endParaRPr sz="2000" dirty="0">
              <a:solidFill>
                <a:schemeClr val="tx1"/>
              </a:solidFill>
              <a:latin typeface="Oswald" panose="00000500000000000000" pitchFamily="2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3EA2EE-0F8C-F2E3-7035-5004EE1725CF}"/>
              </a:ext>
            </a:extLst>
          </p:cNvPr>
          <p:cNvSpPr txBox="1"/>
          <p:nvPr/>
        </p:nvSpPr>
        <p:spPr>
          <a:xfrm>
            <a:off x="2782087" y="2248584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Oswald" panose="00000500000000000000" pitchFamily="2" charset="0"/>
              </a:rPr>
              <a:t>Data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669F6F-BCF9-DA6D-C853-99F5A1E6C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>
          <a:xfrm>
            <a:off x="0" y="1063811"/>
            <a:ext cx="4612666" cy="31870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4FDCB9-3801-8608-BFCD-8834CB649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8"/>
          <a:stretch/>
        </p:blipFill>
        <p:spPr>
          <a:xfrm>
            <a:off x="4855836" y="1063811"/>
            <a:ext cx="4209142" cy="3187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99FA66-91A0-8D8A-226B-6B92B848B749}"/>
              </a:ext>
            </a:extLst>
          </p:cNvPr>
          <p:cNvSpPr txBox="1"/>
          <p:nvPr/>
        </p:nvSpPr>
        <p:spPr>
          <a:xfrm>
            <a:off x="5488690" y="723353"/>
            <a:ext cx="2943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Worldwide Gross Adj by MPAA Rating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81DE8-BB14-9331-0297-CD93C457DABA}"/>
              </a:ext>
            </a:extLst>
          </p:cNvPr>
          <p:cNvSpPr txBox="1"/>
          <p:nvPr/>
        </p:nvSpPr>
        <p:spPr>
          <a:xfrm>
            <a:off x="1167239" y="723353"/>
            <a:ext cx="22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Production Budget By Genre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8C19335C-19A7-2B21-932A-E27D43B2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4C7B2CD7-4FE1-446F-4D00-3538B7536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2282" y="-547968"/>
            <a:ext cx="3272118" cy="327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B2479-2BB5-9993-8A10-E113A0F3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68"/>
          <a:stretch/>
        </p:blipFill>
        <p:spPr>
          <a:xfrm>
            <a:off x="4534986" y="1261035"/>
            <a:ext cx="4609014" cy="2990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138EE-9ADA-235F-065A-53402AECF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68"/>
          <a:stretch/>
        </p:blipFill>
        <p:spPr>
          <a:xfrm>
            <a:off x="0" y="1261035"/>
            <a:ext cx="4419598" cy="2990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926F66-3BE3-7D95-4C92-6ED67DBCF775}"/>
              </a:ext>
            </a:extLst>
          </p:cNvPr>
          <p:cNvSpPr txBox="1"/>
          <p:nvPr/>
        </p:nvSpPr>
        <p:spPr>
          <a:xfrm>
            <a:off x="812621" y="966263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Profitability Trends Across Seasons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604D2-07E6-846B-D4A8-61EA37BED6A9}"/>
              </a:ext>
            </a:extLst>
          </p:cNvPr>
          <p:cNvSpPr txBox="1"/>
          <p:nvPr/>
        </p:nvSpPr>
        <p:spPr>
          <a:xfrm>
            <a:off x="5668339" y="966263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IMDB Rating by MPAA Rating</a:t>
            </a:r>
          </a:p>
        </p:txBody>
      </p:sp>
    </p:spTree>
    <p:extLst>
      <p:ext uri="{BB962C8B-B14F-4D97-AF65-F5344CB8AC3E}">
        <p14:creationId xmlns:p14="http://schemas.microsoft.com/office/powerpoint/2010/main" val="233853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96738D63-F130-8727-2D15-9790E0AB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F3119-27E6-1BFD-FCD2-FEDF2558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/>
          <a:stretch/>
        </p:blipFill>
        <p:spPr>
          <a:xfrm>
            <a:off x="0" y="1237129"/>
            <a:ext cx="4425742" cy="2841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09405-6B63-764E-CD29-4280FE46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21"/>
          <a:stretch/>
        </p:blipFill>
        <p:spPr>
          <a:xfrm>
            <a:off x="4718256" y="1237128"/>
            <a:ext cx="4425744" cy="2841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017B7-8E03-3DBE-9D6B-DC5974FB2B32}"/>
              </a:ext>
            </a:extLst>
          </p:cNvPr>
          <p:cNvSpPr txBox="1"/>
          <p:nvPr/>
        </p:nvSpPr>
        <p:spPr>
          <a:xfrm>
            <a:off x="5280676" y="929595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Variance in Worldwide Gross Adj by Genre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8622A-5336-AAF0-E32C-A9BEBE27E5B4}"/>
              </a:ext>
            </a:extLst>
          </p:cNvPr>
          <p:cNvSpPr txBox="1"/>
          <p:nvPr/>
        </p:nvSpPr>
        <p:spPr>
          <a:xfrm>
            <a:off x="903057" y="910792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Critic Score V/s Audience Rating</a:t>
            </a:r>
          </a:p>
        </p:txBody>
      </p:sp>
    </p:spTree>
    <p:extLst>
      <p:ext uri="{BB962C8B-B14F-4D97-AF65-F5344CB8AC3E}">
        <p14:creationId xmlns:p14="http://schemas.microsoft.com/office/powerpoint/2010/main" val="641492859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ry Film Project Proposal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BEBEB"/>
      </a:lt2>
      <a:accent1>
        <a:srgbClr val="E8202B"/>
      </a:accent1>
      <a:accent2>
        <a:srgbClr val="5A33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818</Words>
  <Application>Microsoft Office PowerPoint</Application>
  <PresentationFormat>On-screen Show (16:9)</PresentationFormat>
  <Paragraphs>178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Archivo</vt:lpstr>
      <vt:lpstr>Oswald</vt:lpstr>
      <vt:lpstr>Calibri</vt:lpstr>
      <vt:lpstr>Arial</vt:lpstr>
      <vt:lpstr>Anaheim</vt:lpstr>
      <vt:lpstr>Nunito Light</vt:lpstr>
      <vt:lpstr>Documentary Film Project Proposal by Slidesgo</vt:lpstr>
      <vt:lpstr>From an Elevator Pitch to Box Office Success: Unlocking Cinema's Predictive Power</vt:lpstr>
      <vt:lpstr>Can FILM PRODUCERS leverage analytics to CONFIDENTLY PREDICT A MOVIE’S SUCCESS, by analyzing controllable factors such as Genres, Budget, Runtime, MPAA Ratings, and Release Timing to forecast audience reception, critical acclaim, and blockbuster potential?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Latitude</cp:lastModifiedBy>
  <cp:revision>22</cp:revision>
  <dcterms:modified xsi:type="dcterms:W3CDTF">2024-12-10T23:52:20Z</dcterms:modified>
</cp:coreProperties>
</file>